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71" r:id="rId4"/>
    <p:sldId id="27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12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2A6FA-19E5-4530-8E92-E7C545222338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21FA7-53BB-431B-BD21-66F8481CDE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1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47738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4C491BD-6194-4E51-ABE5-08A78BA5D132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/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7A077828-BA68-4FDB-B286-F99BFA8E39AE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Header Placeholder 1"/>
          <p:cNvSpPr txBox="1">
            <a:spLocks noGrp="1"/>
          </p:cNvSpPr>
          <p:nvPr/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กฎหมายสิ่งแวดล้อม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5" name="Footer Placeholder 5"/>
          <p:cNvSpPr txBox="1">
            <a:spLocks noGrp="1"/>
          </p:cNvSpPr>
          <p:nvPr/>
        </p:nvSpPr>
        <p:spPr bwMode="auto">
          <a:xfrm>
            <a:off x="0" y="9429750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t>สงวนลิขสิทธิ์ โดย บริษัท เอไอเอ็ม คอนซัลแตนท์ จำกัด</a:t>
            </a:r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6" name="Slide Number Placeholder 6"/>
          <p:cNvSpPr txBox="1">
            <a:spLocks noGrp="1"/>
          </p:cNvSpPr>
          <p:nvPr/>
        </p:nvSpPr>
        <p:spPr bwMode="auto">
          <a:xfrm>
            <a:off x="3778250" y="9429750"/>
            <a:ext cx="28892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13" tIns="47407" rIns="94813" bIns="47407" anchor="b"/>
          <a:lstStyle>
            <a:lvl1pPr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990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9DB0AFA1-087E-401B-9EE8-E2A9F81D2861}" type="slidenum">
              <a:rPr lang="en-US" altLang="en-US" sz="1200" b="0">
                <a:solidFill>
                  <a:prstClr val="black"/>
                </a:solidFill>
                <a:latin typeface="Calibri" panose="020F0502020204030204" pitchFamily="34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th-TH" altLang="en-US" sz="1200" b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024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8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07912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ABB1-DB2B-47DA-9383-9BD1C4A151D2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3A87A9-750A-4100-9A89-FB6E44F6923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56BE8-4452-4952-830E-067303277A32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09CDF-57D0-4A7E-A3CE-958DEA43750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8050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87527-1E37-4224-B2FA-A56DBE435F9F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29876-FD68-43B2-AEAB-7ABAEA41773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64233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707F3-18E9-4CDF-ABE2-7D0CDBA9D667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E7BCC-A2AE-4FEA-AEE1-FBD87B7DDA9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39972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9F807-0E03-41E3-B6F0-4666956555B5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74DA2C-68FD-4707-9CCC-DB4A3143A74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641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0D24D-470D-4AC6-9E50-D4D049866E1C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46B2F-32E5-4534-994B-F5E5F619EDC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46284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70B3-E003-4781-A0B1-E84946261D26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F472D-BD1F-466C-B8D3-D9BB1DE0A6B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794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7266-AF0E-4FC1-B5DA-C537BF239B9C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25446-72A4-4255-8766-38084A1DE86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7609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7E60-2EB8-44E0-8E02-6E01ADF756FB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152AC-6E4F-48C5-9033-2B868489333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4697445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47A27-D455-4386-92E3-4E96BEE8A254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C819D-8443-4FCB-A002-67309705E3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125835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A5378-16E6-48F2-BE0E-249C3179A3A0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54712D-27E4-43A9-A709-727A1FC3C43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51052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D1CFE-C5A8-47D2-9F36-5D1AAFE14A5A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71F4A-5F40-4BDE-92B8-7018362B775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36103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80EFC-EA06-4E7A-BD84-EE01BCD8EB45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EA77F9-2706-4212-8559-E4D02A59B49F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864113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B455-CAB6-409A-9A22-39494B2C07E6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B035E6-8DFE-423E-9F59-02531F06A4D5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352747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12798-1B63-4C0A-980A-3DF738A268E9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6075EE-C67A-4F50-AC19-7653DBFF7F4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01958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A2-90F3-47B6-9D2B-59AEEFDB4CD5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60D72A-D09F-4426-BCF1-626708EB19B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59301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4B255-B0EB-46D0-BEA5-9440035BA4F8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50CC2-C140-480E-86E0-1A9E59F5820A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654478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99E29-F77D-465C-98F3-7DB32DCD1C04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E63DC-0C35-4D16-BC77-C69B7CC1F21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4729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1C967-6A03-40AD-9CC4-21CF0898DFB8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D7417-B85E-445B-9B5C-80FFF4E74BF0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834930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84C5B-8D90-469A-BB28-45C03DAF8F61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6D271-6905-4286-9EE1-534BAA231E86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245043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60593-8D12-4B49-AD94-31C4E86E3C01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A05F0-4F07-4D86-B720-5F438AA511AD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78682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2BA5-B156-4DA1-A88B-6BAA4D1D48A0}" type="datetime1">
              <a:rPr lang="th-TH"/>
              <a:pPr>
                <a:defRPr/>
              </a:pPr>
              <a:t>31/01/65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www.aimconsultant.com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66CC5-C682-40DB-8031-062FF6079C12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8883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149450"/>
            <a:ext cx="326028" cy="537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951C24-B56C-4035-BDC5-103DCFE4AB7F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7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9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358EAD-14DD-444D-97A4-4A0F50B353A2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5" y="44452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7539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8366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CCFFFF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endParaRPr lang="th-TH" sz="3200" b="1">
              <a:solidFill>
                <a:prstClr val="black"/>
              </a:solidFill>
              <a:latin typeface="Cordia New" panose="020B0304020202020204" pitchFamily="34" charset="-34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th-TH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th-TH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40B7BF-AB41-457D-BC2B-BF77F6CA611D}" type="datetime1">
              <a:rPr lang="th-TH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706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 sz="1200" b="0">
                <a:solidFill>
                  <a:srgbClr val="898989"/>
                </a:solidFill>
                <a:latin typeface="Arial" pitchFamily="34" charset="0"/>
                <a:cs typeface="Angsana New" pitchFamily="18" charset="-34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en-US"/>
              <a:t>www.aimconsultant.com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420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AAF993-73DF-4218-A45D-BAA079F544DF}" type="slidenum">
              <a:rPr lang="th-TH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th-TH" altLang="en-US"/>
          </a:p>
        </p:txBody>
      </p:sp>
      <p:cxnSp>
        <p:nvCxnSpPr>
          <p:cNvPr id="1032" name="Straight Connector 14"/>
          <p:cNvCxnSpPr>
            <a:cxnSpLocks noChangeShapeType="1"/>
          </p:cNvCxnSpPr>
          <p:nvPr userDrawn="1"/>
        </p:nvCxnSpPr>
        <p:spPr bwMode="auto">
          <a:xfrm>
            <a:off x="935038" y="620713"/>
            <a:ext cx="8208962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3" name="Straight Connector 14"/>
          <p:cNvCxnSpPr>
            <a:cxnSpLocks noChangeShapeType="1"/>
          </p:cNvCxnSpPr>
          <p:nvPr userDrawn="1"/>
        </p:nvCxnSpPr>
        <p:spPr bwMode="auto">
          <a:xfrm>
            <a:off x="935038" y="692150"/>
            <a:ext cx="8208962" cy="0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34" name="รูปภาพ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445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646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imconsultant.com/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r>
              <a:rPr lang="en-US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t>www.aimconsultant.com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536A29C5-ABC9-4BFB-8B14-2341D328DB99}" type="slidenum">
              <a:rPr lang="th-TH" altLang="en-US" sz="12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1</a:t>
            </a:fld>
            <a:endParaRPr lang="th-TH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6" name="Slide Number Placeholder 5"/>
          <p:cNvSpPr txBox="1">
            <a:spLocks noGrp="1"/>
          </p:cNvSpPr>
          <p:nvPr/>
        </p:nvSpPr>
        <p:spPr bwMode="auto">
          <a:xfrm>
            <a:off x="6553200" y="635637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altLang="en-US" sz="12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3077" name="Rectangle 3"/>
          <p:cNvSpPr txBox="1">
            <a:spLocks noChangeArrowheads="1"/>
          </p:cNvSpPr>
          <p:nvPr/>
        </p:nvSpPr>
        <p:spPr bwMode="auto">
          <a:xfrm>
            <a:off x="250031" y="989032"/>
            <a:ext cx="86439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>
                <a:solidFill>
                  <a:prstClr val="black"/>
                </a:solidFill>
              </a:rPr>
              <a:t>ประกาศกระทรวงแรงงาน 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เรื่อง </a:t>
            </a:r>
            <a:r>
              <a:rPr lang="th-TH" altLang="en-US" sz="3400" dirty="0">
                <a:solidFill>
                  <a:prstClr val="black"/>
                </a:solidFill>
              </a:rPr>
              <a:t>ขยายกำหนดเวลาการยื่นแบบรายการแสดงการส่งเงินสมทบ และการนำส่งเงินสมทบผ่านระบบอิเล็กทรอนิกส์ (</a:t>
            </a:r>
            <a:r>
              <a:rPr lang="en-US" altLang="en-US" sz="3400" dirty="0">
                <a:solidFill>
                  <a:prstClr val="black"/>
                </a:solidFill>
              </a:rPr>
              <a:t>e - Payment) </a:t>
            </a:r>
            <a:r>
              <a:rPr lang="th-TH" altLang="en-US" sz="3400" dirty="0">
                <a:solidFill>
                  <a:prstClr val="black"/>
                </a:solidFill>
              </a:rPr>
              <a:t>พ.ศ. 2565</a:t>
            </a: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altLang="en-US" sz="34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altLang="en-US" sz="3400" dirty="0" smtClean="0">
                <a:solidFill>
                  <a:prstClr val="black"/>
                </a:solidFill>
              </a:rPr>
              <a:t>ประกาศ</a:t>
            </a:r>
            <a:r>
              <a:rPr lang="th-TH" altLang="en-US" sz="3400" dirty="0">
                <a:solidFill>
                  <a:prstClr val="black"/>
                </a:solidFill>
              </a:rPr>
              <a:t>ในราชกิจจา</a:t>
            </a:r>
            <a:r>
              <a:rPr lang="th-TH" altLang="en-US" sz="3400" dirty="0" err="1">
                <a:solidFill>
                  <a:prstClr val="black"/>
                </a:solidFill>
              </a:rPr>
              <a:t>นุเบกษา</a:t>
            </a:r>
            <a:r>
              <a:rPr lang="th-TH" altLang="en-US" sz="3400" dirty="0">
                <a:solidFill>
                  <a:prstClr val="black"/>
                </a:solidFill>
              </a:rPr>
              <a:t> </a:t>
            </a:r>
            <a:r>
              <a:rPr lang="en-US" altLang="en-US" sz="3400" dirty="0" smtClean="0">
                <a:solidFill>
                  <a:prstClr val="black"/>
                </a:solidFill>
              </a:rPr>
              <a:t>2</a:t>
            </a:r>
            <a:r>
              <a:rPr lang="th-TH" altLang="en-US" sz="3400" dirty="0" smtClean="0">
                <a:solidFill>
                  <a:prstClr val="black"/>
                </a:solidFill>
              </a:rPr>
              <a:t>8</a:t>
            </a:r>
            <a:r>
              <a:rPr lang="en-US" altLang="en-US" sz="3400" dirty="0" smtClean="0">
                <a:solidFill>
                  <a:prstClr val="black"/>
                </a:solidFill>
              </a:rPr>
              <a:t> </a:t>
            </a:r>
            <a:r>
              <a:rPr lang="th-TH" altLang="en-US" sz="3400" dirty="0" smtClean="0">
                <a:solidFill>
                  <a:prstClr val="black"/>
                </a:solidFill>
              </a:rPr>
              <a:t>มกราคม 2565</a:t>
            </a:r>
            <a:endParaRPr lang="th-TH" altLang="en-US" sz="3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4492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2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</a:rPr>
              <a:t>ให้ขยายกำหนดเวลา กรณีนายจ้างยื่นแบบรายการแสดงการส่งเงินสมทบและการนำส่งเงินสมทบตามมาตรา 47 แห่งพระราชบัญญัติประกันสังคม พ.ศ. 2533 ซึ่งแก้ไขเพิ่มเติมโดยพระราชบัญญัติประกันสังคม (ฉบับที่ 4) พ.ศ. 2558 โดยวิธีการนำส่งเงินสมทบผ่านระบบอิเล็กทรอนิกส์ ออกไปอีก 7 วันทำการนับแต่วันที่พ้นกำหนดวันที่ 15 ของเดือนถัดจากเดือนที่มีการหักเงินสมทบไว้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www.aimconsultant.com</a:t>
            </a:r>
          </a:p>
        </p:txBody>
      </p:sp>
      <p:sp>
        <p:nvSpPr>
          <p:cNvPr id="3" name="ตัวยึดหมายเลขภาพนิ่ง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6D271-6905-4286-9EE1-534BAA231E86}" type="slidenum">
              <a:rPr lang="th-TH" altLang="en-US" smtClean="0"/>
              <a:pPr/>
              <a:t>3</a:t>
            </a:fld>
            <a:endParaRPr lang="th-TH" alt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61288" y="0"/>
            <a:ext cx="8229600" cy="785812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r>
              <a:rPr lang="th-TH" sz="4400" b="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สรุปสาระสำคัญ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8F8989F-2956-4249-882E-432917B7B6BC}"/>
              </a:ext>
            </a:extLst>
          </p:cNvPr>
          <p:cNvSpPr txBox="1"/>
          <p:nvPr/>
        </p:nvSpPr>
        <p:spPr>
          <a:xfrm>
            <a:off x="207819" y="1022617"/>
            <a:ext cx="8742218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</a:rPr>
              <a:t>การดำเนินการนี้ให้ใช้สำหรับการยื่นแบบรายการแสดงการส่งเงินสมทบและการนำส่งเงินสมทบสำหรับค่าจ้างตั้งแต่เดือนที่ประกาศฉบับนี้มีผลใช้บังคับเป็นต้นไป เป็นระยะเวลา 24 </a:t>
            </a:r>
            <a:r>
              <a:rPr lang="th-TH" sz="2800" dirty="0" smtClean="0">
                <a:latin typeface="Cordia New" pitchFamily="34" charset="-34"/>
              </a:rPr>
              <a:t>เดือน</a:t>
            </a:r>
          </a:p>
          <a:p>
            <a:pPr marL="538163" indent="-363538">
              <a:buFont typeface="Wingdings" panose="05000000000000000000" pitchFamily="2" charset="2"/>
              <a:buChar char="q"/>
            </a:pPr>
            <a:r>
              <a:rPr lang="th-TH" sz="2800" dirty="0">
                <a:latin typeface="Cordia New" pitchFamily="34" charset="-34"/>
              </a:rPr>
              <a:t>ประกาศนี้ให้ใช้บังคับตั้งแต่วันถัดจากวันประกาศในราชกิจจา</a:t>
            </a:r>
            <a:r>
              <a:rPr lang="th-TH" sz="2800" dirty="0" err="1">
                <a:latin typeface="Cordia New" pitchFamily="34" charset="-34"/>
              </a:rPr>
              <a:t>นุเบกษา</a:t>
            </a:r>
            <a:r>
              <a:rPr lang="th-TH" sz="2800" dirty="0">
                <a:latin typeface="Cordia New" pitchFamily="34" charset="-34"/>
              </a:rPr>
              <a:t>เป็นต้นไป</a:t>
            </a:r>
            <a:endParaRPr lang="th-TH" sz="2800" dirty="0" smtClean="0">
              <a:latin typeface="Cordia New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ตัวแทนหมายเลขภาพนิ่ง 1"/>
          <p:cNvSpPr>
            <a:spLocks noGrp="1"/>
          </p:cNvSpPr>
          <p:nvPr>
            <p:ph type="sldNum" sz="quarter" idx="12"/>
          </p:nvPr>
        </p:nvSpPr>
        <p:spPr bwMode="auto">
          <a:xfrm>
            <a:off x="5943600" y="6477000"/>
            <a:ext cx="2819400" cy="336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fld id="{B34E2E2D-C333-41FA-A5C9-7EFD11A186BE}" type="slidenum">
              <a:rPr lang="en-US" altLang="en-US" sz="1000" b="0">
                <a:solidFill>
                  <a:srgbClr val="898989"/>
                </a:solidFill>
                <a:latin typeface="Arial" panose="020B0604020202020204" pitchFamily="34" charset="0"/>
                <a:cs typeface="Angsana New" panose="02020603050405020304" pitchFamily="18" charset="-34"/>
              </a:rPr>
              <a:pPr/>
              <a:t>4</a:t>
            </a:fld>
            <a:endParaRPr lang="en-US" altLang="en-US" sz="1000" b="0">
              <a:solidFill>
                <a:srgbClr val="898989"/>
              </a:solidFill>
              <a:latin typeface="Arial" panose="020B0604020202020204" pitchFamily="34" charset="0"/>
              <a:cs typeface="Angsana New" panose="02020603050405020304" pitchFamily="18" charset="-34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755650" y="1700213"/>
            <a:ext cx="7561263" cy="40112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6290" tIns="43144" rIns="86290" bIns="43144">
            <a:spAutoFit/>
          </a:bodyPr>
          <a:lstStyle>
            <a:lvl1pPr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  <a:lvl2pPr marL="742950" indent="-28575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2pPr>
            <a:lvl3pPr marL="11430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3pPr>
            <a:lvl4pPr marL="16002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4pPr>
            <a:lvl5pPr marL="2057400" indent="-228600" defTabSz="863600"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5pPr>
            <a:lvl6pPr marL="25146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6pPr>
            <a:lvl7pPr marL="29718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7pPr>
            <a:lvl8pPr marL="34290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8pPr>
            <a:lvl9pPr marL="3886200" indent="-228600" defTabSz="86360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9pPr>
          </a:lstStyle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FF0000"/>
                </a:solidFill>
              </a:rPr>
              <a:t>ติดต่อเรา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บริษัท เอไอ</a:t>
            </a:r>
            <a:r>
              <a:rPr lang="th-TH" altLang="en-US" sz="3400" dirty="0" err="1">
                <a:solidFill>
                  <a:srgbClr val="00B050"/>
                </a:solidFill>
              </a:rPr>
              <a:t>เอ็ม</a:t>
            </a:r>
            <a:r>
              <a:rPr lang="th-TH" altLang="en-US" sz="3400" dirty="0">
                <a:solidFill>
                  <a:srgbClr val="00B050"/>
                </a:solidFill>
              </a:rPr>
              <a:t> </a:t>
            </a:r>
            <a:r>
              <a:rPr lang="th-TH" altLang="en-US" sz="3400" dirty="0" err="1">
                <a:solidFill>
                  <a:srgbClr val="00B050"/>
                </a:solidFill>
              </a:rPr>
              <a:t>คอนซัลแตนท์</a:t>
            </a:r>
            <a:r>
              <a:rPr lang="th-TH" altLang="en-US" sz="3400" dirty="0">
                <a:solidFill>
                  <a:srgbClr val="00B050"/>
                </a:solidFill>
              </a:rPr>
              <a:t> จำกัด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324/11 </a:t>
            </a:r>
            <a:r>
              <a:rPr lang="th-TH" altLang="en-US" sz="3400" dirty="0">
                <a:solidFill>
                  <a:srgbClr val="00B050"/>
                </a:solidFill>
              </a:rPr>
              <a:t>ถนนมาเจริญ แขวงหนองค้างพลู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th-TH" altLang="en-US" sz="3400" dirty="0">
                <a:solidFill>
                  <a:srgbClr val="00B050"/>
                </a:solidFill>
              </a:rPr>
              <a:t>เขตหนองแขม กทม. 10160 </a:t>
            </a:r>
            <a:r>
              <a:rPr lang="en-US" altLang="en-US" sz="3400" dirty="0">
                <a:solidFill>
                  <a:srgbClr val="00B050"/>
                </a:solidFill>
              </a:rPr>
              <a:t> 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</a:rPr>
              <a:t>Tel</a:t>
            </a:r>
            <a:r>
              <a:rPr lang="th-TH" altLang="en-US" sz="3400" dirty="0">
                <a:solidFill>
                  <a:srgbClr val="00B050"/>
                </a:solidFill>
              </a:rPr>
              <a:t>. 02-</a:t>
            </a:r>
            <a:r>
              <a:rPr lang="en-US" altLang="en-US" sz="3400" dirty="0">
                <a:solidFill>
                  <a:srgbClr val="00B050"/>
                </a:solidFill>
              </a:rPr>
              <a:t>489-2500-1</a:t>
            </a: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00B050"/>
                </a:solidFill>
                <a:hlinkClick r:id="rId2"/>
              </a:rPr>
              <a:t>www.aimconsultant.com</a:t>
            </a:r>
            <a:r>
              <a:rPr lang="th-TH" altLang="en-US" sz="3400" dirty="0">
                <a:solidFill>
                  <a:srgbClr val="00B050"/>
                </a:solidFill>
              </a:rPr>
              <a:t>  </a:t>
            </a:r>
            <a:endParaRPr lang="en-US" altLang="en-US" sz="3400" dirty="0">
              <a:solidFill>
                <a:srgbClr val="00B050"/>
              </a:solidFill>
            </a:endParaRPr>
          </a:p>
          <a:p>
            <a:pPr algn="ct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n-US" sz="3400" dirty="0">
                <a:solidFill>
                  <a:srgbClr val="FF0000"/>
                </a:solidFill>
              </a:rPr>
              <a:t>Email: </a:t>
            </a:r>
            <a:r>
              <a:rPr lang="en-US" altLang="en-US" sz="3400" u="sng" dirty="0">
                <a:solidFill>
                  <a:srgbClr val="FF0000"/>
                </a:solidFill>
              </a:rPr>
              <a:t>marketing@aimconsultant.com</a:t>
            </a:r>
            <a:endParaRPr lang="th-TH" altLang="en-US" sz="3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24257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224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Cordia New</vt:lpstr>
      <vt:lpstr>Wingdings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257</cp:revision>
  <dcterms:created xsi:type="dcterms:W3CDTF">2020-07-02T04:19:53Z</dcterms:created>
  <dcterms:modified xsi:type="dcterms:W3CDTF">2022-01-31T01:48:30Z</dcterms:modified>
</cp:coreProperties>
</file>